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sldIdLst>
    <p:sldId id="309" r:id="rId2"/>
    <p:sldId id="315" r:id="rId3"/>
    <p:sldId id="314" r:id="rId4"/>
    <p:sldId id="313" r:id="rId5"/>
    <p:sldId id="312" r:id="rId6"/>
    <p:sldId id="311" r:id="rId7"/>
    <p:sldId id="310" r:id="rId8"/>
    <p:sldId id="280" r:id="rId9"/>
    <p:sldId id="316" r:id="rId10"/>
    <p:sldId id="281" r:id="rId11"/>
    <p:sldId id="282" r:id="rId12"/>
    <p:sldId id="283" r:id="rId13"/>
    <p:sldId id="308" r:id="rId14"/>
    <p:sldId id="284" r:id="rId15"/>
    <p:sldId id="317" r:id="rId16"/>
    <p:sldId id="285" r:id="rId17"/>
    <p:sldId id="286" r:id="rId18"/>
    <p:sldId id="307" r:id="rId19"/>
    <p:sldId id="287" r:id="rId20"/>
    <p:sldId id="288" r:id="rId21"/>
    <p:sldId id="289" r:id="rId22"/>
    <p:sldId id="306" r:id="rId23"/>
    <p:sldId id="290" r:id="rId24"/>
    <p:sldId id="256" r:id="rId25"/>
    <p:sldId id="257" r:id="rId26"/>
    <p:sldId id="258" r:id="rId27"/>
    <p:sldId id="305" r:id="rId28"/>
    <p:sldId id="259" r:id="rId29"/>
    <p:sldId id="260" r:id="rId30"/>
    <p:sldId id="304" r:id="rId31"/>
    <p:sldId id="261" r:id="rId32"/>
    <p:sldId id="264" r:id="rId33"/>
    <p:sldId id="263" r:id="rId34"/>
    <p:sldId id="262" r:id="rId35"/>
    <p:sldId id="265" r:id="rId36"/>
    <p:sldId id="27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9" d="100"/>
          <a:sy n="119" d="100"/>
        </p:scale>
        <p:origin x="1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69201856"/>
      </p:ext>
    </p:extLst>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79143770"/>
      </p:ext>
    </p:extLst>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74972507"/>
      </p:ext>
    </p:extLst>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93623950"/>
      </p:ext>
    </p:extLst>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8B434A-93F7-42BB-B579-2BB3048CE99C}" type="datetimeFigureOut">
              <a:rPr lang="en-US" smtClean="0"/>
              <a:t>10/18/2017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027660131"/>
      </p:ext>
    </p:extLst>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8B434A-93F7-42BB-B579-2BB3048CE99C}" type="datetimeFigureOut">
              <a:rPr lang="en-US" smtClean="0"/>
              <a:t>10/18/2017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018831834"/>
      </p:ext>
    </p:extLst>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8B434A-93F7-42BB-B579-2BB3048CE99C}" type="datetimeFigureOut">
              <a:rPr lang="en-US" smtClean="0"/>
              <a:t>10/18/2017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4934340"/>
      </p:ext>
    </p:extLst>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654718157"/>
      </p:ext>
    </p:extLst>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459662908"/>
      </p:ext>
    </p:extLst>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185759846"/>
      </p:ext>
    </p:extLst>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89709159"/>
      </p:ext>
    </p:extLst>
  </p:cSld>
  <p:clrMapOvr>
    <a:masterClrMapping/>
  </p:clrMapOvr>
  <p:transition spd="slow">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776471480"/>
      </p:ext>
    </p:extLst>
  </p:cSld>
  <p:clrMapOvr>
    <a:masterClrMapping/>
  </p:clrMapOvr>
  <p:transition spd="slow">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98498802"/>
      </p:ext>
    </p:extLst>
  </p:cSld>
  <p:clrMapOvr>
    <a:masterClrMapping/>
  </p:clrMapOvr>
  <p:transition spd="slow">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10/18/2017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613917459"/>
      </p:ext>
    </p:extLst>
  </p:cSld>
  <p:clrMapOvr>
    <a:masterClrMapping/>
  </p:clrMapOvr>
  <p:transition spd="slow">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00986356"/>
      </p:ext>
    </p:extLst>
  </p:cSld>
  <p:clrMapOvr>
    <a:masterClrMapping/>
  </p:clrMapOvr>
  <p:transition spd="slow">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10/18/2017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09919883"/>
      </p:ext>
    </p:extLst>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68B434A-93F7-42BB-B579-2BB3048CE99C}" type="datetimeFigureOut">
              <a:rPr lang="en-US" smtClean="0"/>
              <a:t>10/18/2017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6CCF7F-7522-4610-8689-3E7F947E967E}" type="slidenum">
              <a:rPr lang="en-US" smtClean="0"/>
              <a:t>‹#›</a:t>
            </a:fld>
            <a:endParaRPr lang="en-US"/>
          </a:p>
        </p:txBody>
      </p:sp>
    </p:spTree>
    <p:extLst>
      <p:ext uri="{BB962C8B-B14F-4D97-AF65-F5344CB8AC3E}">
        <p14:creationId xmlns:p14="http://schemas.microsoft.com/office/powerpoint/2010/main" val="615074939"/>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Lst>
  <p:transition spd="slow">
    <p:push dir="r"/>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2514600"/>
            <a:ext cx="8501448" cy="2262781"/>
          </a:xfrm>
        </p:spPr>
        <p:txBody>
          <a:bodyPr>
            <a:normAutofit/>
          </a:bodyPr>
          <a:lstStyle/>
          <a:p>
            <a:r>
              <a:rPr lang="en-US" sz="4400" dirty="0"/>
              <a:t>History of the catholic Church</a:t>
            </a:r>
          </a:p>
        </p:txBody>
      </p:sp>
    </p:spTree>
    <p:extLst>
      <p:ext uri="{BB962C8B-B14F-4D97-AF65-F5344CB8AC3E}">
        <p14:creationId xmlns:p14="http://schemas.microsoft.com/office/powerpoint/2010/main" val="1130510394"/>
      </p:ext>
    </p:extLst>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endParaRPr lang="en-US" dirty="0"/>
          </a:p>
          <a:p>
            <a:r>
              <a:rPr lang="en-US" dirty="0"/>
              <a:t>Roman Catholicism is a worldwide religious tradition of some 1.1 billion members. It traces its history to Jesus of Nazareth, an itinerant preacher in the area around Jerusalem during the period of Roman occupation, in the early 30s of the Common Era. </a:t>
            </a:r>
          </a:p>
        </p:txBody>
      </p:sp>
    </p:spTree>
    <p:extLst>
      <p:ext uri="{BB962C8B-B14F-4D97-AF65-F5344CB8AC3E}">
        <p14:creationId xmlns:p14="http://schemas.microsoft.com/office/powerpoint/2010/main" val="3806056962"/>
      </p:ext>
    </p:extLst>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Its members congregate in a communion of churches headed by bishops, whose role originated with the disciples of Jesus. Over a period of some decades after Jesus' life, death, and resurrection, the bishops spread out across the world to form a "universal" (Greek, </a:t>
            </a:r>
            <a:r>
              <a:rPr lang="en-US" i="1" dirty="0" err="1"/>
              <a:t>katholikos</a:t>
            </a:r>
            <a:r>
              <a:rPr lang="en-US" dirty="0"/>
              <a:t>) church, with the bishop of Rome (traced to the apostle Peter) holding primacy. </a:t>
            </a:r>
          </a:p>
        </p:txBody>
      </p:sp>
    </p:spTree>
    <p:extLst>
      <p:ext uri="{BB962C8B-B14F-4D97-AF65-F5344CB8AC3E}">
        <p14:creationId xmlns:p14="http://schemas.microsoft.com/office/powerpoint/2010/main" val="238151189"/>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Today Vatican City — and specifically, Saint Peter's Basilica — stands over the grave of Peter, and the pope is considered Peter's successor</a:t>
            </a:r>
          </a:p>
        </p:txBody>
      </p:sp>
    </p:spTree>
    <p:extLst>
      <p:ext uri="{BB962C8B-B14F-4D97-AF65-F5344CB8AC3E}">
        <p14:creationId xmlns:p14="http://schemas.microsoft.com/office/powerpoint/2010/main" val="2459056341"/>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Catholic Christianity began as a persecuted religious community, illegal in the Roman Empire in its earliest days, but within some three hundred years and with the conversion of the Emperor Constantine, it became legal and eventually was recognized as the official religion of the Empire. </a:t>
            </a:r>
          </a:p>
        </p:txBody>
      </p:sp>
    </p:spTree>
    <p:extLst>
      <p:ext uri="{BB962C8B-B14F-4D97-AF65-F5344CB8AC3E}">
        <p14:creationId xmlns:p14="http://schemas.microsoft.com/office/powerpoint/2010/main" val="1724155946"/>
      </p:ext>
    </p:extLst>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With the decline and fall of Rome in the 5th century, the Roman Church assumed both temporal and spiritual authority in the West; it thus had enormous influence on the development of the art and culture of the western world through the Middle Ages. </a:t>
            </a:r>
          </a:p>
          <a:p>
            <a:r>
              <a:rPr lang="en-US" dirty="0"/>
              <a:t>Today, its growth is fastest in Africa, South America, and Asia.</a:t>
            </a:r>
          </a:p>
          <a:p>
            <a:endParaRPr lang="en-US" dirty="0"/>
          </a:p>
        </p:txBody>
      </p:sp>
    </p:spTree>
    <p:extLst>
      <p:ext uri="{BB962C8B-B14F-4D97-AF65-F5344CB8AC3E}">
        <p14:creationId xmlns:p14="http://schemas.microsoft.com/office/powerpoint/2010/main" val="3391518916"/>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3023286"/>
            <a:ext cx="6962967" cy="1861752"/>
          </a:xfrm>
        </p:spPr>
        <p:txBody>
          <a:bodyPr>
            <a:normAutofit/>
          </a:bodyPr>
          <a:lstStyle/>
          <a:p>
            <a:br>
              <a:rPr lang="en-US" sz="4400" dirty="0"/>
            </a:br>
            <a:r>
              <a:rPr lang="en-US" sz="4400" dirty="0"/>
              <a:t>Nature of the Church</a:t>
            </a:r>
          </a:p>
        </p:txBody>
      </p:sp>
    </p:spTree>
    <p:extLst>
      <p:ext uri="{BB962C8B-B14F-4D97-AF65-F5344CB8AC3E}">
        <p14:creationId xmlns:p14="http://schemas.microsoft.com/office/powerpoint/2010/main" val="3533425627"/>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00982" y="1902062"/>
            <a:ext cx="9497960" cy="4401205"/>
          </a:xfrm>
          <a:prstGeom prst="rect">
            <a:avLst/>
          </a:prstGeom>
        </p:spPr>
        <p:txBody>
          <a:bodyPr wrap="square">
            <a:spAutoFit/>
          </a:bodyPr>
          <a:lstStyle/>
          <a:p>
            <a:pPr algn="ctr"/>
            <a:r>
              <a:rPr lang="en-US" dirty="0"/>
              <a:t> </a:t>
            </a:r>
            <a:r>
              <a:rPr lang="en-US" sz="2800" dirty="0"/>
              <a:t>Proceeding from the love of the eternal Father, the church was founded by Christ in time and gathered into one by the Holy Spirit. It has a saving and eschatological purpose which can be fully attained only in the next life. But it is now present here on earth and is composed of women and men; they, the members of the earthly city, are called to form the family of the children of God even in this present history of humankind and to increase it continually until the Lord comes. </a:t>
            </a:r>
          </a:p>
        </p:txBody>
      </p:sp>
    </p:spTree>
    <p:extLst>
      <p:ext uri="{BB962C8B-B14F-4D97-AF65-F5344CB8AC3E}">
        <p14:creationId xmlns:p14="http://schemas.microsoft.com/office/powerpoint/2010/main" val="133181808"/>
      </p:ext>
    </p:extLst>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96065" y="1997838"/>
            <a:ext cx="8822724" cy="3785652"/>
          </a:xfrm>
          <a:prstGeom prst="rect">
            <a:avLst/>
          </a:prstGeom>
        </p:spPr>
        <p:txBody>
          <a:bodyPr wrap="square">
            <a:spAutoFit/>
          </a:bodyPr>
          <a:lstStyle/>
          <a:p>
            <a:pPr algn="ctr"/>
            <a:r>
              <a:rPr lang="en-US" sz="2400" dirty="0"/>
              <a:t>Made one in view of heavenly benefits and enriched by them, this family has been "constituted and organized as a society in the present world" by Christ and "provided with means adapted to its visible and social union." Thus the church, at once "a visible organization and a spiritual community," travels the same journey as all of humanity and shares the same earthly lot with the world: it is to be a leaven and, as it were, the soul of human society in its renewal by Christ and transformation into the family of God.</a:t>
            </a:r>
          </a:p>
        </p:txBody>
      </p:sp>
    </p:spTree>
    <p:extLst>
      <p:ext uri="{BB962C8B-B14F-4D97-AF65-F5344CB8AC3E}">
        <p14:creationId xmlns:p14="http://schemas.microsoft.com/office/powerpoint/2010/main" val="1290290040"/>
      </p:ext>
    </p:extLst>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86348" y="1471136"/>
            <a:ext cx="9733936" cy="5262979"/>
          </a:xfrm>
          <a:prstGeom prst="rect">
            <a:avLst/>
          </a:prstGeom>
        </p:spPr>
        <p:txBody>
          <a:bodyPr wrap="square">
            <a:spAutoFit/>
          </a:bodyPr>
          <a:lstStyle/>
          <a:p>
            <a:r>
              <a:rPr lang="en-US" dirty="0"/>
              <a:t> </a:t>
            </a:r>
            <a:r>
              <a:rPr lang="en-US" sz="2400" dirty="0"/>
              <a:t>That the earthly and the heavenly city penetrate one another is a fact open only to the eyes of faith; moreover, it will remain the mystery of human history, which will be harassed by sin until the perfect revelation of the splendor of the children of God. In pursuing its own salvific purpose not only does the church communicate divine life to humanity but in a certain sense it casts the reflected light of that divine life over all the earth, notably in the way it heals and elevates the dignity of the human person, in the way it consolidates society, and endows people's daily activity with a deeper sense and meaning. The church, then, believes that through each of its members and its community as a whole it can help to make the human family and its history still more human.</a:t>
            </a:r>
          </a:p>
          <a:p>
            <a:endParaRPr lang="en-US" sz="2400" dirty="0"/>
          </a:p>
        </p:txBody>
      </p:sp>
    </p:spTree>
    <p:extLst>
      <p:ext uri="{BB962C8B-B14F-4D97-AF65-F5344CB8AC3E}">
        <p14:creationId xmlns:p14="http://schemas.microsoft.com/office/powerpoint/2010/main" val="2266599768"/>
      </p:ext>
    </p:extLst>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9302" y="1180914"/>
            <a:ext cx="8347587" cy="4524315"/>
          </a:xfrm>
          <a:prstGeom prst="rect">
            <a:avLst/>
          </a:prstGeom>
        </p:spPr>
        <p:txBody>
          <a:bodyPr wrap="square">
            <a:spAutoFit/>
          </a:bodyPr>
          <a:lstStyle/>
          <a:p>
            <a:pPr algn="ctr"/>
            <a:r>
              <a:rPr lang="en-US" dirty="0"/>
              <a:t> </a:t>
            </a:r>
            <a:r>
              <a:rPr lang="en-US" sz="2400" dirty="0"/>
              <a:t>Furthermore, the Catholic Church deeply appreciates what other Christian churches and ecclesial communities have contributed and are contributing cooperatively to the realization of this aim. Similarly, it is convinced that there is a great variety of help that it can receive from the world in preparing the ground for the gospel both from individuals and from society as a whole, by their talents and activity. The council will now outline some general principles for the proper fostering of mutual exchange and help in matters which are in some way common to the church and the world.</a:t>
            </a:r>
          </a:p>
          <a:p>
            <a:pPr algn="ctr"/>
            <a:endParaRPr lang="en-US" sz="2400" dirty="0"/>
          </a:p>
        </p:txBody>
      </p:sp>
    </p:spTree>
    <p:extLst>
      <p:ext uri="{BB962C8B-B14F-4D97-AF65-F5344CB8AC3E}">
        <p14:creationId xmlns:p14="http://schemas.microsoft.com/office/powerpoint/2010/main" val="2718373290"/>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7355" y="707922"/>
            <a:ext cx="10156722" cy="5355312"/>
          </a:xfrm>
          <a:prstGeom prst="rect">
            <a:avLst/>
          </a:prstGeom>
        </p:spPr>
        <p:txBody>
          <a:bodyPr wrap="square">
            <a:spAutoFit/>
          </a:bodyPr>
          <a:lstStyle/>
          <a:p>
            <a:pPr algn="ctr"/>
            <a:endParaRPr lang="en-US" dirty="0"/>
          </a:p>
          <a:p>
            <a:endParaRPr lang="en-US" dirty="0"/>
          </a:p>
          <a:p>
            <a:pPr algn="ctr"/>
            <a:r>
              <a:rPr lang="en-US" b="1" dirty="0"/>
              <a:t>What the Church Offers to Individuals</a:t>
            </a:r>
            <a:endParaRPr lang="en-US" dirty="0"/>
          </a:p>
          <a:p>
            <a:r>
              <a:rPr lang="en-US" sz="2400" dirty="0"/>
              <a:t>Contemporary women and men are in process of developing their personality and of increasingly discovering and affirming their rights. </a:t>
            </a:r>
            <a:r>
              <a:rPr lang="en-US" sz="2400" b="1" dirty="0">
                <a:solidFill>
                  <a:srgbClr val="002060"/>
                </a:solidFill>
              </a:rPr>
              <a:t>The church is entrusted with the task of manifesting to them the mystery of God, who is their final destiny; in doing so it discloses to them the meaning of their own existence, the innermost truth about themselves</a:t>
            </a:r>
            <a:r>
              <a:rPr lang="en-US" sz="2400" dirty="0"/>
              <a:t>. The church knows well that God alone, whom it serves, can satisfy the deepest cravings of the human heart, for it can never be fully content with the world and what it has to offer. The church also realizes that men and women are continually being aroused by the Spirit of God and that they will never be utterly indifferent to religion  </a:t>
            </a:r>
          </a:p>
          <a:p>
            <a:r>
              <a:rPr lang="en-US" sz="2400" dirty="0"/>
              <a:t> </a:t>
            </a:r>
          </a:p>
        </p:txBody>
      </p:sp>
    </p:spTree>
    <p:extLst>
      <p:ext uri="{BB962C8B-B14F-4D97-AF65-F5344CB8AC3E}">
        <p14:creationId xmlns:p14="http://schemas.microsoft.com/office/powerpoint/2010/main" val="2444348256"/>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6347" y="1848465"/>
            <a:ext cx="10097729" cy="4431983"/>
          </a:xfrm>
          <a:prstGeom prst="rect">
            <a:avLst/>
          </a:prstGeom>
        </p:spPr>
        <p:txBody>
          <a:bodyPr wrap="square">
            <a:spAutoFit/>
          </a:bodyPr>
          <a:lstStyle/>
          <a:p>
            <a:pPr algn="ctr"/>
            <a:endParaRPr lang="en-US" dirty="0"/>
          </a:p>
          <a:p>
            <a:r>
              <a:rPr lang="en-US" dirty="0"/>
              <a:t> -- </a:t>
            </a:r>
            <a:r>
              <a:rPr lang="en-US" sz="2400" dirty="0"/>
              <a:t>a fact confirmed by the experience of past ages and by a variety of evidence today. </a:t>
            </a:r>
            <a:r>
              <a:rPr lang="en-US" sz="2400" b="1" dirty="0">
                <a:solidFill>
                  <a:srgbClr val="002060"/>
                </a:solidFill>
              </a:rPr>
              <a:t>For people will always be keen to know, if only in a general way, what is the meaning of their life, their activity, their death</a:t>
            </a:r>
            <a:r>
              <a:rPr lang="en-US" sz="2400" dirty="0"/>
              <a:t>. The very presence of the church recalls these problems to their minds. The most perfect answer to these questions is to be found in God alone, who created women and      men in his own image and redeemed them from sin; and this answer is given in the revelation in Christ his Son who became man. To follow Christ the perfect human is to become more human oneself.</a:t>
            </a:r>
          </a:p>
          <a:p>
            <a:r>
              <a:rPr lang="en-US" sz="2400" dirty="0"/>
              <a:t> </a:t>
            </a:r>
            <a:endParaRPr lang="en-US" dirty="0"/>
          </a:p>
        </p:txBody>
      </p:sp>
    </p:spTree>
    <p:extLst>
      <p:ext uri="{BB962C8B-B14F-4D97-AF65-F5344CB8AC3E}">
        <p14:creationId xmlns:p14="http://schemas.microsoft.com/office/powerpoint/2010/main" val="2994733453"/>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1997839"/>
            <a:ext cx="6096000" cy="646331"/>
          </a:xfrm>
          <a:prstGeom prst="rect">
            <a:avLst/>
          </a:prstGeom>
        </p:spPr>
        <p:txBody>
          <a:bodyPr>
            <a:spAutoFit/>
          </a:bodyPr>
          <a:lstStyle/>
          <a:p>
            <a:r>
              <a:rPr lang="en-US" dirty="0"/>
              <a:t> </a:t>
            </a:r>
          </a:p>
          <a:p>
            <a:endParaRPr lang="en-US" dirty="0"/>
          </a:p>
        </p:txBody>
      </p:sp>
      <p:sp>
        <p:nvSpPr>
          <p:cNvPr id="2" name="Rectangle 1"/>
          <p:cNvSpPr/>
          <p:nvPr/>
        </p:nvSpPr>
        <p:spPr>
          <a:xfrm>
            <a:off x="1720645" y="863746"/>
            <a:ext cx="9311149" cy="4026552"/>
          </a:xfrm>
          <a:prstGeom prst="rect">
            <a:avLst/>
          </a:prstGeom>
        </p:spPr>
        <p:txBody>
          <a:bodyPr wrap="square">
            <a:spAutoFit/>
          </a:bodyPr>
          <a:lstStyle/>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By this faith the church can keep the dignity of human nature out of the reach of changing opinions which, for example, either devalue the human body or glorify it. There is no human law so well fitted to safe guard the personal dignity and human freedom as is the gospel which Christ entrusted to the church; for the gospel announces and proclaims the freedom of the daughters and sons of God, it rejects all bondage resulting from sin, it scrupulously respects the dignity of conscience and its freedom of choice, it never ceases to encourage the employment of human talents in the service of God and humanity, and, finally, it commends everyone to the charity of all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866596"/>
      </p:ext>
    </p:extLst>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3253" y="1705232"/>
            <a:ext cx="9811265" cy="2858475"/>
          </a:xfrm>
          <a:prstGeom prst="rect">
            <a:avLst/>
          </a:prstGeom>
        </p:spPr>
        <p:txBody>
          <a:bodyPr wrap="square">
            <a:sp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This is nothing other than the basic law of the Christian dispensation. The fact that it is the same God who is at once savior and creator, Lord of human history and of the history of salvation, does not mean that this divine order deprives creation, and humanity in particular, of their rightful autonomy; on the contrary, it restores and strengthens its dignity.</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7612428"/>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18969" y="1997839"/>
            <a:ext cx="8563896" cy="2585323"/>
          </a:xfrm>
          <a:prstGeom prst="rect">
            <a:avLst/>
          </a:prstGeom>
        </p:spPr>
        <p:txBody>
          <a:bodyPr wrap="square">
            <a:spAutoFit/>
          </a:bodyPr>
          <a:lstStyle/>
          <a:p>
            <a:r>
              <a:rPr lang="en-US" dirty="0"/>
              <a:t>In virtue of the gospel entrusted to it</a:t>
            </a:r>
            <a:r>
              <a:rPr lang="en-US" b="1" dirty="0">
                <a:solidFill>
                  <a:srgbClr val="002060"/>
                </a:solidFill>
              </a:rPr>
              <a:t>, the church proclaims human rights; it acknowledges and holds in high esteem the dynamic approach of today which is fostering these rights all over the world. But this approach needs to be animated by the spirit of the gospel and preserved from all traces of false autonomy. For there is a temptation to feel that our personal rights are fully maintained only when we are free from every restriction of divine law. </a:t>
            </a:r>
            <a:r>
              <a:rPr lang="en-US" dirty="0"/>
              <a:t>But this is the way leading to the extinction of human dignity, not its preservation.</a:t>
            </a:r>
          </a:p>
          <a:p>
            <a:endParaRPr lang="en-US" dirty="0"/>
          </a:p>
        </p:txBody>
      </p:sp>
    </p:spTree>
    <p:extLst>
      <p:ext uri="{BB962C8B-B14F-4D97-AF65-F5344CB8AC3E}">
        <p14:creationId xmlns:p14="http://schemas.microsoft.com/office/powerpoint/2010/main" val="956123167"/>
      </p:ext>
    </p:extLst>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25445" y="525545"/>
            <a:ext cx="8976852" cy="3139321"/>
          </a:xfrm>
          <a:prstGeom prst="rect">
            <a:avLst/>
          </a:prstGeom>
        </p:spPr>
        <p:txBody>
          <a:bodyPr wrap="square">
            <a:spAutoFit/>
          </a:bodyPr>
          <a:lstStyle/>
          <a:p>
            <a:r>
              <a:rPr lang="en-US" dirty="0"/>
              <a:t> 			</a:t>
            </a:r>
            <a:r>
              <a:rPr lang="en-US" b="1" dirty="0"/>
              <a:t>What the Church Offers to Society</a:t>
            </a:r>
            <a:endParaRPr lang="en-US" dirty="0"/>
          </a:p>
          <a:p>
            <a:r>
              <a:rPr lang="en-US" dirty="0"/>
              <a:t>The union of the human family is greatly consolidated and perfected by the unity which Christ established among the sons and daughters of God.</a:t>
            </a:r>
          </a:p>
          <a:p>
            <a:r>
              <a:rPr lang="en-US" dirty="0"/>
              <a:t>Christ did not bequeath to the church a mission in the political, economic, or social order: the purpose he assigned to it was religious.[11] But this religious mission can be the source of commitment, direction, and vigor to establish and consolidate the human community according to the law of God. In fact, the church is able, indeed it is obliged, if times and circumstances require it, to initiate action for the benefit of everyone, especially of those in need, such as works of mercy and the like.</a:t>
            </a:r>
          </a:p>
          <a:p>
            <a:r>
              <a:rPr lang="en-US" dirty="0"/>
              <a:t> </a:t>
            </a:r>
          </a:p>
        </p:txBody>
      </p:sp>
    </p:spTree>
    <p:extLst>
      <p:ext uri="{BB962C8B-B14F-4D97-AF65-F5344CB8AC3E}">
        <p14:creationId xmlns:p14="http://schemas.microsoft.com/office/powerpoint/2010/main" val="4093647088"/>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25445" y="525545"/>
            <a:ext cx="8976852" cy="3416320"/>
          </a:xfrm>
          <a:prstGeom prst="rect">
            <a:avLst/>
          </a:prstGeom>
        </p:spPr>
        <p:txBody>
          <a:bodyPr wrap="square">
            <a:spAutoFit/>
          </a:bodyPr>
          <a:lstStyle/>
          <a:p>
            <a:r>
              <a:rPr lang="en-US" dirty="0"/>
              <a:t>  </a:t>
            </a:r>
          </a:p>
          <a:p>
            <a:r>
              <a:rPr lang="en-US" dirty="0"/>
              <a:t>The church, moreover, acknowledges the good to be found in the social dynamism of today, especially in progress towards unity, healthy socialization, and civil and economic cooperation. The encouragement of unity is in harmony with the deepest nature of the church's mission, for it is "a sacrament - a sign and instrument, that is, of communion with God and of the unity of the entire human race."[12] It shows to the world that social and exterior union comes from a union of hearts and minds, from the faith and love by which its own indissoluble unity has been founded in the Holy Spirit. The impact which the church can have on modern society is due to an effective living of faith and love, not to any external power exercised by purely human means.</a:t>
            </a:r>
          </a:p>
          <a:p>
            <a:pPr algn="ctr"/>
            <a:endParaRPr lang="en-US" dirty="0"/>
          </a:p>
        </p:txBody>
      </p:sp>
    </p:spTree>
    <p:extLst>
      <p:ext uri="{BB962C8B-B14F-4D97-AF65-F5344CB8AC3E}">
        <p14:creationId xmlns:p14="http://schemas.microsoft.com/office/powerpoint/2010/main" val="3684188767"/>
      </p:ext>
    </p:extLst>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68" y="796413"/>
            <a:ext cx="8121445" cy="2585323"/>
          </a:xfrm>
          <a:prstGeom prst="rect">
            <a:avLst/>
          </a:prstGeom>
        </p:spPr>
        <p:txBody>
          <a:bodyPr wrap="square">
            <a:spAutoFit/>
          </a:bodyPr>
          <a:lstStyle/>
          <a:p>
            <a:r>
              <a:rPr lang="en-US" dirty="0"/>
              <a:t> By its nature and mission the church is universal in that it is not committed to any one culture or to any political, economic or social system. Hence, it can be a very close bond between the various communities of people and nations, provided they trust the church and guarantee it true freedom to carry out its mission. With this in view the church calls upon its members and upon all people to put aside, in the family spirit of the children of God, all conflict between nations and races and to build up the internal strength of just human associations.</a:t>
            </a:r>
          </a:p>
          <a:p>
            <a:endParaRPr lang="en-US" dirty="0"/>
          </a:p>
        </p:txBody>
      </p:sp>
    </p:spTree>
    <p:extLst>
      <p:ext uri="{BB962C8B-B14F-4D97-AF65-F5344CB8AC3E}">
        <p14:creationId xmlns:p14="http://schemas.microsoft.com/office/powerpoint/2010/main" val="1490969211"/>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13934" y="1523348"/>
            <a:ext cx="7816645" cy="2585323"/>
          </a:xfrm>
          <a:prstGeom prst="rect">
            <a:avLst/>
          </a:prstGeom>
        </p:spPr>
        <p:txBody>
          <a:bodyPr wrap="square">
            <a:spAutoFit/>
          </a:bodyPr>
          <a:lstStyle/>
          <a:p>
            <a:r>
              <a:rPr lang="en-US" dirty="0"/>
              <a:t>Whatever truth, goodness, and justice is to be found in past or present human institutions is held in high esteem by the council. In addition, the council declares that the church wants to help and foster these institutions insofar as this depends on it and is compatible with its mission. The church desires nothing more ardently than that it should develop in freedom in the service of all, under any regime which recognizes the basic rights of the person and the family, and the requirements of the common good.</a:t>
            </a:r>
          </a:p>
          <a:p>
            <a:endParaRPr lang="en-US" dirty="0"/>
          </a:p>
        </p:txBody>
      </p:sp>
    </p:spTree>
    <p:extLst>
      <p:ext uri="{BB962C8B-B14F-4D97-AF65-F5344CB8AC3E}">
        <p14:creationId xmlns:p14="http://schemas.microsoft.com/office/powerpoint/2010/main" val="4179616715"/>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80457" y="1480457"/>
            <a:ext cx="9787310" cy="3139321"/>
          </a:xfrm>
          <a:prstGeom prst="rect">
            <a:avLst/>
          </a:prstGeom>
        </p:spPr>
        <p:txBody>
          <a:bodyPr wrap="square">
            <a:spAutoFit/>
          </a:bodyPr>
          <a:lstStyle/>
          <a:p>
            <a:r>
              <a:rPr lang="en-US" dirty="0"/>
              <a:t> 		</a:t>
            </a:r>
            <a:r>
              <a:rPr lang="en-US" b="1" dirty="0"/>
              <a:t>What the Church Offers to Human Activity Through its Members</a:t>
            </a:r>
            <a:endParaRPr lang="en-US" dirty="0"/>
          </a:p>
          <a:p>
            <a:r>
              <a:rPr lang="en-US" dirty="0"/>
              <a:t>The council exhorts Christians, as citizens of both cities, to perform their duties faithfully in the spirit of the gospel. It is a mistake to think that, because we have here no lasting city, but seek the city which is to come, [13] we are entitled to evade our earthly responsibilities; this is to forget that because of our faith we are all the more bound to fulfil these responsibilities according to each one's vocation.[14] But it is no less mistaken to think that we may immerse ourselves in earthly activities as if these latter were utterly foreign to religion, and religion were nothing more than the fulfilment of acts of worship and the observance of a few moral obligations. One of the gravest errors of our time is the dichotomy between the faith which many profess and their day-to-day conduct.  </a:t>
            </a:r>
          </a:p>
        </p:txBody>
      </p:sp>
    </p:spTree>
    <p:extLst>
      <p:ext uri="{BB962C8B-B14F-4D97-AF65-F5344CB8AC3E}">
        <p14:creationId xmlns:p14="http://schemas.microsoft.com/office/powerpoint/2010/main" val="2079989536"/>
      </p:ext>
    </p:extLst>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6914" y="1426029"/>
            <a:ext cx="9830853" cy="3416320"/>
          </a:xfrm>
          <a:prstGeom prst="rect">
            <a:avLst/>
          </a:prstGeom>
        </p:spPr>
        <p:txBody>
          <a:bodyPr wrap="square">
            <a:spAutoFit/>
          </a:bodyPr>
          <a:lstStyle/>
          <a:p>
            <a:r>
              <a:rPr lang="en-US" dirty="0"/>
              <a:t> 	 </a:t>
            </a:r>
          </a:p>
          <a:p>
            <a:r>
              <a:rPr lang="en-US" dirty="0"/>
              <a:t> As far back as the Old Testament the prophets vehemently denounced this scandal,[15] and in the New Testament Christ himself even more forcibly threatened it with severe punishment.[16] Let there, then, be no such pernicious opposition between professional and social activity on the one hand and religious life on the other. Christians who shirk their temporal duties shirk their duties towards his neighbor, neglect God himself, and endanger their eternal salvation. Let Christians follow the example of Christ who worked as a craftsman; let them be proud of the opportunity to carry out their earthly activity in such a way as to integrate human, domestic, professional, scientific and technical enterprises with religious values, under whose supreme direction all things are ordered to the glory of God.</a:t>
            </a:r>
          </a:p>
          <a:p>
            <a:pPr algn="ctr"/>
            <a:endParaRPr lang="en-US" dirty="0"/>
          </a:p>
        </p:txBody>
      </p:sp>
    </p:spTree>
    <p:extLst>
      <p:ext uri="{BB962C8B-B14F-4D97-AF65-F5344CB8AC3E}">
        <p14:creationId xmlns:p14="http://schemas.microsoft.com/office/powerpoint/2010/main" val="701972153"/>
      </p:ext>
    </p:extLst>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9974" y="1199534"/>
            <a:ext cx="9960078" cy="4247317"/>
          </a:xfrm>
          <a:prstGeom prst="rect">
            <a:avLst/>
          </a:prstGeom>
        </p:spPr>
        <p:txBody>
          <a:bodyPr wrap="square">
            <a:spAutoFit/>
          </a:bodyPr>
          <a:lstStyle/>
          <a:p>
            <a:r>
              <a:rPr lang="en-US" dirty="0"/>
              <a:t> It is to the laity, though not exclusively to them, that secular duties and activity properly belong. When therefore, as citizens of the world, they are engaged in any activity either individually or collectively, they will not be satisfied with meeting the minimum legal requirements but will strive to become truly proficient in that sphere. They will gladly cooperate with others working towards the same objectives. Let them be aware of what their faith demands of them in these matters and derive strength from it; let them not hesitate to take the initiative at the opportune moment and put their findings into effect. It is their task to cultivate a properly informed conscience and to   impress    the divine law on the affairs of the earthly city. For guidance and spiritual strength let them turn to the clergy; but let them realize        that their pastors will not always be so expert as to have a ready answer to every problem, even every grave problem, that arises;      this is not the role of the clergy: it is rather the task of lay people to shoulder their responsibilities under the guidance of Christian wisdom and with careful attention to the teaching authority of the church.</a:t>
            </a:r>
          </a:p>
          <a:p>
            <a:endParaRPr lang="en-US" dirty="0"/>
          </a:p>
        </p:txBody>
      </p:sp>
    </p:spTree>
    <p:extLst>
      <p:ext uri="{BB962C8B-B14F-4D97-AF65-F5344CB8AC3E}">
        <p14:creationId xmlns:p14="http://schemas.microsoft.com/office/powerpoint/2010/main" val="1979734210"/>
      </p:ext>
    </p:extLst>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4439" y="1238865"/>
            <a:ext cx="9420174" cy="4375353"/>
          </a:xfrm>
        </p:spPr>
        <p:txBody>
          <a:bodyPr>
            <a:normAutofit/>
          </a:bodyPr>
          <a:lstStyle/>
          <a:p>
            <a:pPr algn="ctr"/>
            <a:r>
              <a:rPr lang="en-US" sz="1800" dirty="0"/>
              <a:t>Very often their Christian vision will suggest a certain solution in some given situation. Yet it happens rather frequently, and legitimately so, that some of the faithful, with no less sincerity, will see the problem quite differently. Now if one or other of the proposed solutions is readily perceived by many to be closely connected with the message of the gospel, they ought to remember that in those cases no one is permitted to identify the authority of the church exclusively with his or her own opinion. Let them, then, try to guide each other by sincere dialogue in a spirit of mutual charity and with a genuine concern for the common good above all.</a:t>
            </a:r>
            <a:br>
              <a:rPr lang="en-US" sz="1600" dirty="0"/>
            </a:br>
            <a:r>
              <a:rPr lang="en-US" dirty="0"/>
              <a:t> </a:t>
            </a:r>
          </a:p>
        </p:txBody>
      </p:sp>
    </p:spTree>
    <p:extLst>
      <p:ext uri="{BB962C8B-B14F-4D97-AF65-F5344CB8AC3E}">
        <p14:creationId xmlns:p14="http://schemas.microsoft.com/office/powerpoint/2010/main" val="2693326714"/>
      </p:ext>
    </p:extLst>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849722"/>
            <a:ext cx="6096000" cy="1950277"/>
          </a:xfrm>
          <a:prstGeom prst="rect">
            <a:avLst/>
          </a:prstGeom>
        </p:spPr>
        <p:txBody>
          <a:bodyPr>
            <a:spAutoFit/>
          </a:bodyPr>
          <a:lstStyle/>
          <a:p>
            <a:pPr algn="ctr">
              <a:lnSpc>
                <a:spcPct val="107000"/>
              </a:lnSpc>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 </a:t>
            </a:r>
            <a:r>
              <a:rPr lang="en-US" dirty="0"/>
              <a:t>The laity are called to participate actively in the entire life of the church; not only are they to animate the world with the spirit of Christianity, they are to be witnesses to Christ in all circumstances and at the very heart of the human community.</a:t>
            </a:r>
          </a:p>
          <a:p>
            <a:pPr algn="ctr">
              <a:lnSpc>
                <a:spcPct val="107000"/>
              </a:lnSpc>
              <a:spcAft>
                <a:spcPts val="800"/>
              </a:spcAft>
            </a:pPr>
            <a:endParaRPr lang="en-US" dirty="0"/>
          </a:p>
        </p:txBody>
      </p:sp>
    </p:spTree>
    <p:extLst>
      <p:ext uri="{BB962C8B-B14F-4D97-AF65-F5344CB8AC3E}">
        <p14:creationId xmlns:p14="http://schemas.microsoft.com/office/powerpoint/2010/main" val="2294058564"/>
      </p:ext>
    </p:extLst>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5143" y="1730829"/>
            <a:ext cx="10137760" cy="2862194"/>
          </a:xfrm>
          <a:prstGeom prst="rect">
            <a:avLst/>
          </a:prstGeom>
        </p:spPr>
        <p:txBody>
          <a:bodyPr wrap="square">
            <a:spAutoFit/>
          </a:bodyPr>
          <a:lstStyle/>
          <a:p>
            <a:pPr algn="just">
              <a:lnSpc>
                <a:spcPct val="107000"/>
              </a:lnSpc>
              <a:spcAft>
                <a:spcPts val="800"/>
              </a:spcAft>
            </a:pPr>
            <a:r>
              <a:rPr lang="en-US" dirty="0"/>
              <a:t>The task of directing the church of God has been entrusted to bishops and they, with their priests, are to preach the message of Christ in such a way that the light of the gospel will shine on all activities of the faithful. Let all pastors of souls bear in mind that by their daily behavior and concerns] they are presenting the face of the church to the world and that people judge from that the power and truth of the Christian message. By their words and example and in union with religious and with the faithful, let them show that the church with all its gifts is, by its presence alone, an inexhaustible source of all those virtues of which the modern world stands most in need.  </a:t>
            </a:r>
          </a:p>
          <a:p>
            <a:pPr algn="ctr">
              <a:lnSpc>
                <a:spcPct val="107000"/>
              </a:lnSpc>
              <a:spcAft>
                <a:spcPts val="800"/>
              </a:spcAft>
            </a:pPr>
            <a:endParaRPr lang="en-US" dirty="0"/>
          </a:p>
        </p:txBody>
      </p:sp>
    </p:spTree>
    <p:extLst>
      <p:ext uri="{BB962C8B-B14F-4D97-AF65-F5344CB8AC3E}">
        <p14:creationId xmlns:p14="http://schemas.microsoft.com/office/powerpoint/2010/main" val="1391286131"/>
      </p:ext>
    </p:extLst>
  </p:cSld>
  <p:clrMapOvr>
    <a:masterClrMapping/>
  </p:clrMapOvr>
  <p:transition spd="slow">
    <p:push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4257" y="2035629"/>
            <a:ext cx="10148646" cy="2565831"/>
          </a:xfrm>
          <a:prstGeom prst="rect">
            <a:avLst/>
          </a:prstGeom>
        </p:spPr>
        <p:txBody>
          <a:bodyPr wrap="square">
            <a:spAutoFit/>
          </a:bodyPr>
          <a:lstStyle/>
          <a:p>
            <a:pPr algn="just">
              <a:lnSpc>
                <a:spcPct val="107000"/>
              </a:lnSpc>
              <a:spcAft>
                <a:spcPts val="800"/>
              </a:spcAft>
            </a:pPr>
            <a:r>
              <a:rPr lang="en-US" dirty="0"/>
              <a:t> Let them prepare themselves by careful study to meet to enter into dialogue with the world and with people of all shades of opinion: let them have in their hearts above all these words of the council: "Since the human race today is tending more and more towards civil, economic and social unity, it is all the more necessary that priests should unite their efforts and combine their resources under the leadership of the bishops and the Supreme Pontiff and thus eliminate division and dissension in every shape or form, so that all humanity may be led into the unity of the family of God.</a:t>
            </a:r>
          </a:p>
          <a:p>
            <a:pPr algn="ctr">
              <a:lnSpc>
                <a:spcPct val="107000"/>
              </a:lnSpc>
              <a:spcAft>
                <a:spcPts val="800"/>
              </a:spcAft>
            </a:pPr>
            <a:endParaRPr lang="en-US" dirty="0"/>
          </a:p>
        </p:txBody>
      </p:sp>
    </p:spTree>
    <p:extLst>
      <p:ext uri="{BB962C8B-B14F-4D97-AF65-F5344CB8AC3E}">
        <p14:creationId xmlns:p14="http://schemas.microsoft.com/office/powerpoint/2010/main" val="2718733981"/>
      </p:ext>
    </p:extLst>
  </p:cSld>
  <p:clrMapOvr>
    <a:masterClrMapping/>
  </p:clrMapOvr>
  <p:transition spd="slow">
    <p:push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3161" y="1012723"/>
            <a:ext cx="9596283" cy="4127412"/>
          </a:xfrm>
          <a:prstGeom prst="rect">
            <a:avLst/>
          </a:prstGeom>
        </p:spPr>
        <p:txBody>
          <a:bodyPr wrap="square">
            <a:spAutoFit/>
          </a:bodyPr>
          <a:lstStyle/>
          <a:p>
            <a:pPr algn="just">
              <a:lnSpc>
                <a:spcPct val="107000"/>
              </a:lnSpc>
              <a:spcAft>
                <a:spcPts val="800"/>
              </a:spcAft>
            </a:pPr>
            <a:r>
              <a:rPr lang="en-US" dirty="0"/>
              <a:t>By the power of the Holy Spirit the church is the faithful spouse of the Lord and will never fail to be a sign of salvation in the world; but it is by no means unaware that down through the centuries there have been among its members, both clerical and lay, some who were disloyal to the Spirit of God. Today as well, the church is not blind to the discrepancy between the message it proclaims and the human weakness of those to whom the gospel has been entrusted. </a:t>
            </a:r>
          </a:p>
          <a:p>
            <a:pPr algn="just">
              <a:lnSpc>
                <a:spcPct val="107000"/>
              </a:lnSpc>
              <a:spcAft>
                <a:spcPts val="800"/>
              </a:spcAft>
            </a:pPr>
            <a:r>
              <a:rPr lang="en-US" dirty="0"/>
              <a:t>Whatever is history's judgment on these shortcomings, we cannot ignore them and we must combat them assiduously, lest they hinder the spread of the gospel. The church also realizes how much it needs the maturing influence of centuries of past experience in order to work out its relationship to the world. Guided by the Holy Spirit the church ceaselessly exhorts her children "to purification and renewal so that the sign of Christ may shine more brightly over the face of the church.</a:t>
            </a:r>
          </a:p>
          <a:p>
            <a:pPr algn="just">
              <a:lnSpc>
                <a:spcPct val="107000"/>
              </a:lnSpc>
              <a:spcAft>
                <a:spcPts val="800"/>
              </a:spcAft>
            </a:pPr>
            <a:endParaRPr lang="en-US" dirty="0"/>
          </a:p>
        </p:txBody>
      </p:sp>
    </p:spTree>
    <p:extLst>
      <p:ext uri="{BB962C8B-B14F-4D97-AF65-F5344CB8AC3E}">
        <p14:creationId xmlns:p14="http://schemas.microsoft.com/office/powerpoint/2010/main" val="1803012928"/>
      </p:ext>
    </p:extLst>
  </p:cSld>
  <p:clrMapOvr>
    <a:masterClrMapping/>
  </p:clrMapOvr>
  <p:transition spd="slow">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66301"/>
            <a:ext cx="9065342" cy="2585323"/>
          </a:xfrm>
          <a:prstGeom prst="rect">
            <a:avLst/>
          </a:prstGeom>
        </p:spPr>
        <p:txBody>
          <a:bodyPr wrap="square">
            <a:spAutoFit/>
          </a:bodyPr>
          <a:lstStyle/>
          <a:p>
            <a:pPr algn="ct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algn="ctr"/>
            <a:r>
              <a:rPr lang="en-US" dirty="0"/>
              <a:t> </a:t>
            </a:r>
            <a:r>
              <a:rPr lang="en-US" b="1" dirty="0"/>
              <a:t>What the Church Receives from the Modern World</a:t>
            </a:r>
            <a:endParaRPr lang="en-US" dirty="0"/>
          </a:p>
          <a:p>
            <a:r>
              <a:rPr lang="en-US" dirty="0"/>
              <a:t>Just as it is in the world's interest to acknowledge the church as a social reality and a driving force in history, so too the church is not unaware how much it has profited from the history and development of humankind. It profits from the experience of past ages, from the progress of the sciences, and from the riches hidden in various cultures, through which greater light is thrown on human nature and new avenues to truth are opened up. </a:t>
            </a:r>
          </a:p>
          <a:p>
            <a:endParaRPr lang="en-US" dirty="0"/>
          </a:p>
        </p:txBody>
      </p:sp>
    </p:spTree>
    <p:extLst>
      <p:ext uri="{BB962C8B-B14F-4D97-AF65-F5344CB8AC3E}">
        <p14:creationId xmlns:p14="http://schemas.microsoft.com/office/powerpoint/2010/main" val="3665615091"/>
      </p:ext>
    </p:extLst>
  </p:cSld>
  <p:clrMapOvr>
    <a:masterClrMapping/>
  </p:clrMapOvr>
  <p:transition spd="slow">
    <p:push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66301"/>
            <a:ext cx="9065342" cy="2031325"/>
          </a:xfrm>
          <a:prstGeom prst="rect">
            <a:avLst/>
          </a:prstGeom>
        </p:spPr>
        <p:txBody>
          <a:bodyPr wrap="square">
            <a:spAutoFit/>
          </a:bodyPr>
          <a:lstStyle/>
          <a:p>
            <a:pPr algn="ctr"/>
            <a:endParaRPr lang="en-US" dirty="0"/>
          </a:p>
          <a:p>
            <a:r>
              <a:rPr lang="en-US" dirty="0"/>
              <a:t>The church learned early in its history to express the Christian message in the concepts and languages of different peoples and tried to clarify it in the light of the wisdom of their philosophers: it was an attempt to adapt the gospel to the understanding of all and the requirements of the learned, insofar as this could be done. Indeed, this kind of adaptation and preaching of the revealed word must ever be the law of all evangelization</a:t>
            </a:r>
          </a:p>
        </p:txBody>
      </p:sp>
    </p:spTree>
    <p:extLst>
      <p:ext uri="{BB962C8B-B14F-4D97-AF65-F5344CB8AC3E}">
        <p14:creationId xmlns:p14="http://schemas.microsoft.com/office/powerpoint/2010/main" val="3534282441"/>
      </p:ext>
    </p:extLst>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3665" y="1205677"/>
            <a:ext cx="10068232" cy="2862322"/>
          </a:xfrm>
          <a:prstGeom prst="rect">
            <a:avLst/>
          </a:prstGeom>
        </p:spPr>
        <p:txBody>
          <a:bodyPr wrap="square">
            <a:spAutoFit/>
          </a:bodyPr>
          <a:lstStyle/>
          <a:p>
            <a:r>
              <a:rPr lang="en-US" dirty="0"/>
              <a:t> In this way it is possible to create in every country the possibility of expressing the message of Christ in suitable terms and to foster vital contact and exchange between the church and different cultures. Nowadays when things change so rapidly and thought patterns differ so widely, the church needs to step up this exchange by calling upon the help of people who are living in the world, who are expert in its organizations and its forms of training, and who understand its mentality, in the case of believers and non-believers alike. With the help of the holy Spirit, it is the task of the whole people of God, particularly of its pastors and theologians, to listen to and distinguish the many voices of our times and to interpret them in the light of God's word, in order that the revealed truth may be more deeply penetrated, better understood, and more suitably presented.</a:t>
            </a:r>
          </a:p>
        </p:txBody>
      </p:sp>
    </p:spTree>
    <p:extLst>
      <p:ext uri="{BB962C8B-B14F-4D97-AF65-F5344CB8AC3E}">
        <p14:creationId xmlns:p14="http://schemas.microsoft.com/office/powerpoint/2010/main" val="90527546"/>
      </p:ext>
    </p:extLst>
  </p:cSld>
  <p:clrMapOvr>
    <a:masterClrMapping/>
  </p:clrMapOvr>
  <p:transition spd="slow">
    <p:push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9806" y="1629901"/>
            <a:ext cx="9202994" cy="2308324"/>
          </a:xfrm>
          <a:prstGeom prst="rect">
            <a:avLst/>
          </a:prstGeom>
        </p:spPr>
        <p:txBody>
          <a:bodyPr wrap="square">
            <a:spAutoFit/>
          </a:bodyPr>
          <a:lstStyle/>
          <a:p>
            <a:r>
              <a:rPr lang="en-US" dirty="0"/>
              <a:t> The church has a visible social structure, which is a sign of its unity in Christ: as such it can be enriched, and it is being enriched, by the evolution of social life, not as if something were missing in the constitution which Christ gave the church, but in order to understand this constitution more deeply, express it better, and adapt it more successfully to our times. The church acknowledges gratefully that, both as a whole and in its individual sons and daughters, it has been helped in various ways by people of all classes and conditions.</a:t>
            </a:r>
          </a:p>
          <a:p>
            <a:endParaRPr lang="en-US" dirty="0"/>
          </a:p>
        </p:txBody>
      </p:sp>
    </p:spTree>
    <p:extLst>
      <p:ext uri="{BB962C8B-B14F-4D97-AF65-F5344CB8AC3E}">
        <p14:creationId xmlns:p14="http://schemas.microsoft.com/office/powerpoint/2010/main" val="2746192777"/>
      </p:ext>
    </p:extLst>
  </p:cSld>
  <p:clrMapOvr>
    <a:masterClrMapping/>
  </p:clrMapOvr>
  <p:transition spd="slow">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5948" y="1622322"/>
            <a:ext cx="9409471" cy="2668423"/>
          </a:xfrm>
          <a:prstGeom prst="rect">
            <a:avLst/>
          </a:prstGeom>
        </p:spPr>
        <p:txBody>
          <a:bodyPr wrap="square">
            <a:spAutoFit/>
          </a:bodyPr>
          <a:lstStyle/>
          <a:p>
            <a:pPr>
              <a:lnSpc>
                <a:spcPct val="107000"/>
              </a:lnSpc>
              <a:spcAft>
                <a:spcPts val="800"/>
              </a:spcAft>
            </a:pPr>
            <a:r>
              <a:rPr lang="en-US" dirty="0"/>
              <a:t>Whoever contributes to the development of the human community on the level of family, culture, economic and social life, and national and international politics, according to the plan of God, is also contributing in no small way to the community of the church insofar as it depends on things outside itself. The church itself also recognizes that it has benefited and is still benefiting from the opposition of its enemies and persecutors.</a:t>
            </a:r>
          </a:p>
          <a:p>
            <a:pPr>
              <a:lnSpc>
                <a:spcPct val="107000"/>
              </a:lnSpc>
              <a:spcAft>
                <a:spcPts val="800"/>
              </a:spcAft>
            </a:pPr>
            <a:endParaRPr lang="en-US" dirty="0"/>
          </a:p>
          <a:p>
            <a:pPr>
              <a:lnSpc>
                <a:spcPct val="107000"/>
              </a:lnSpc>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8553228"/>
      </p:ext>
    </p:extLst>
  </p:cSld>
  <p:clrMapOvr>
    <a:masterClrMapping/>
  </p:clrMapOvr>
  <p:transition spd="slow">
    <p:push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0142" y="1661652"/>
            <a:ext cx="9370142" cy="2308324"/>
          </a:xfrm>
          <a:prstGeom prst="rect">
            <a:avLst/>
          </a:prstGeom>
        </p:spPr>
        <p:txBody>
          <a:bodyPr wrap="square">
            <a:spAutoFit/>
          </a:bodyPr>
          <a:lstStyle/>
          <a:p>
            <a:pPr algn="ctr"/>
            <a:r>
              <a:rPr lang="en-US" b="1" dirty="0"/>
              <a:t> </a:t>
            </a:r>
            <a:r>
              <a:rPr lang="en-US" dirty="0"/>
              <a:t>Christ: Alpha and Omega</a:t>
            </a:r>
          </a:p>
          <a:p>
            <a:r>
              <a:rPr lang="en-US" dirty="0"/>
              <a:t>Whether it aids the world or whether it benefits from it, the church has but one sole purpose - that the kingdom of God may come and the salvation of the human race may be accomplished. Every benefit the people of God can confer on humanity during its earthly pilgrimage is rooted in the church's being "the universal sacrament of salvation, at once manifesting and actualizing the mystery of God's love for humanity.</a:t>
            </a:r>
          </a:p>
          <a:p>
            <a:pPr algn="ctr"/>
            <a:endParaRPr lang="en-US" dirty="0"/>
          </a:p>
        </p:txBody>
      </p:sp>
    </p:spTree>
    <p:extLst>
      <p:ext uri="{BB962C8B-B14F-4D97-AF65-F5344CB8AC3E}">
        <p14:creationId xmlns:p14="http://schemas.microsoft.com/office/powerpoint/2010/main" val="152449116"/>
      </p:ext>
    </p:extLst>
  </p:cSld>
  <p:clrMapOvr>
    <a:masterClrMapping/>
  </p:clrMapOvr>
  <p:transition spd="slow">
    <p:push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704" y="1307691"/>
            <a:ext cx="10844980" cy="2585323"/>
          </a:xfrm>
          <a:prstGeom prst="rect">
            <a:avLst/>
          </a:prstGeom>
        </p:spPr>
        <p:txBody>
          <a:bodyPr wrap="square">
            <a:spAutoFit/>
          </a:bodyPr>
          <a:lstStyle/>
          <a:p>
            <a:pPr algn="ctr"/>
            <a:r>
              <a:rPr lang="en-US" b="1" dirty="0"/>
              <a:t> </a:t>
            </a:r>
            <a:r>
              <a:rPr lang="en-US" dirty="0"/>
              <a:t>The Word of God, through whom all things were made, was made flesh, so that as a perfect man he could save all women and men and sum up all things in himself. The Lord is the goal of human history, the focal point of the desires of history and civilization, the center of humanity, the joy of all hearts, and the fulfillment of all aspirations. It is he whom the Father raised from the dead, exalted and placed at his right hand, constituting him judge of the living and the dead. Animated and drawn together in his Spirit we press onwards on our journey towards the consummation of history which fully corresponds to the plan of his love: "to unite all things in him, things in heaven and things on earth" (</a:t>
            </a:r>
            <a:r>
              <a:rPr lang="en-US" dirty="0" err="1"/>
              <a:t>Eph</a:t>
            </a:r>
            <a:r>
              <a:rPr lang="en-US" dirty="0"/>
              <a:t> 1:10).</a:t>
            </a:r>
          </a:p>
          <a:p>
            <a:pPr algn="ctr"/>
            <a:endParaRPr lang="en-US" dirty="0"/>
          </a:p>
        </p:txBody>
      </p:sp>
    </p:spTree>
    <p:extLst>
      <p:ext uri="{BB962C8B-B14F-4D97-AF65-F5344CB8AC3E}">
        <p14:creationId xmlns:p14="http://schemas.microsoft.com/office/powerpoint/2010/main" val="2156054895"/>
      </p:ext>
    </p:extLst>
  </p:cSld>
  <p:clrMapOvr>
    <a:masterClrMapping/>
  </p:clrMapOvr>
  <p:transition spd="slow">
    <p:push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6284" y="2251588"/>
            <a:ext cx="8141110" cy="1200329"/>
          </a:xfrm>
          <a:prstGeom prst="rect">
            <a:avLst/>
          </a:prstGeom>
        </p:spPr>
        <p:txBody>
          <a:bodyPr wrap="square">
            <a:spAutoFit/>
          </a:bodyPr>
          <a:lstStyle/>
          <a:p>
            <a:pPr algn="ctr"/>
            <a:r>
              <a:rPr lang="en-US" b="1" dirty="0"/>
              <a:t> </a:t>
            </a:r>
            <a:r>
              <a:rPr lang="en-US" dirty="0"/>
              <a:t>The Lord himself said: "See, I am coming soon, my reward is with me, to repay according to everyone's work. I am the alpha and the omega, the first and the last, the beginning and the end" </a:t>
            </a:r>
          </a:p>
          <a:p>
            <a:pPr algn="ctr"/>
            <a:endParaRPr lang="en-US" dirty="0"/>
          </a:p>
        </p:txBody>
      </p:sp>
    </p:spTree>
    <p:extLst>
      <p:ext uri="{BB962C8B-B14F-4D97-AF65-F5344CB8AC3E}">
        <p14:creationId xmlns:p14="http://schemas.microsoft.com/office/powerpoint/2010/main" val="2559898432"/>
      </p:ext>
    </p:extLst>
  </p:cSld>
  <p:clrMapOvr>
    <a:masterClrMapping/>
  </p:clrMapOvr>
  <p:transition spd="slow">
    <p:push dir="r"/>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120</TotalTime>
  <Words>3191</Words>
  <Application>Microsoft Office PowerPoint</Application>
  <PresentationFormat>Widescreen</PresentationFormat>
  <Paragraphs>57</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Century Gothic</vt:lpstr>
      <vt:lpstr>Times New Roman</vt:lpstr>
      <vt:lpstr>Wingdings 3</vt:lpstr>
      <vt:lpstr>Wisp</vt:lpstr>
      <vt:lpstr>History of the catholic Church</vt:lpstr>
      <vt:lpstr>PowerPoint Presentation</vt:lpstr>
      <vt:lpstr>PowerPoint Presentation</vt:lpstr>
      <vt:lpstr>PowerPoint Presentation</vt:lpstr>
      <vt:lpstr>PowerPoint Presentation</vt:lpstr>
      <vt:lpstr>PowerPoint Presentation</vt:lpstr>
      <vt:lpstr> Nature of the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Very often their Christian vision will suggest a certain solution in some given situation. Yet it happens rather frequently, and legitimately so, that some of the faithful, with no less sincerity, will see the problem quite differently. Now if one or other of the proposed solutions is readily perceived by many to be closely connected with the message of the gospel, they ought to remember that in those cases no one is permitted to identify the authority of the church exclusively with his or her own opinion. Let them, then, try to guide each other by sincere dialogue in a spirit of mutual charity and with a genuine concern for the common good above all.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Vatican 11</dc:title>
  <dc:creator>Jekwuben Pius</dc:creator>
  <cp:lastModifiedBy>Benson C.O.C Okpara</cp:lastModifiedBy>
  <cp:revision>29</cp:revision>
  <dcterms:created xsi:type="dcterms:W3CDTF">2014-08-29T10:57:09Z</dcterms:created>
  <dcterms:modified xsi:type="dcterms:W3CDTF">2017-10-19T00:59:20Z</dcterms:modified>
</cp:coreProperties>
</file>